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61" r:id="rId14"/>
    <p:sldId id="262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AB6BB29-E5D4-41C0-8C87-08A1D1E106A5}">
          <p14:sldIdLst>
            <p14:sldId id="256"/>
            <p14:sldId id="258"/>
            <p14:sldId id="257"/>
          </p14:sldIdLst>
        </p14:section>
        <p14:section name="Projet / Sous projet" id="{76F5E6D2-E24B-40EC-B0D6-B7218FC10B26}">
          <p14:sldIdLst>
            <p14:sldId id="259"/>
            <p14:sldId id="260"/>
          </p14:sldIdLst>
        </p14:section>
        <p14:section name="Mesures/Mise en oeuvre" id="{48A04B0D-D005-4EAC-93A8-6C974E4F87A8}">
          <p14:sldIdLst>
            <p14:sldId id="263"/>
            <p14:sldId id="264"/>
            <p14:sldId id="265"/>
            <p14:sldId id="266"/>
            <p14:sldId id="267"/>
            <p14:sldId id="269"/>
          </p14:sldIdLst>
        </p14:section>
        <p14:section name="Conception CAO" id="{0E4FAD76-95EB-41CB-85C6-7A3974226FAD}">
          <p14:sldIdLst>
            <p14:sldId id="268"/>
            <p14:sldId id="261"/>
            <p14:sldId id="262"/>
            <p14:sldId id="278"/>
            <p14:sldId id="270"/>
            <p14:sldId id="271"/>
          </p14:sldIdLst>
        </p14:section>
        <p14:section name="code" id="{2B588C0E-E9FF-4802-A528-D6257D6844D5}">
          <p14:sldIdLst>
            <p14:sldId id="272"/>
            <p14:sldId id="273"/>
          </p14:sldIdLst>
        </p14:section>
        <p14:section name="Modelisation" id="{A9818477-B43F-450B-A5C6-4D0F3083EDB3}">
          <p14:sldIdLst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n" initials="a" lastIdx="4" clrIdx="0">
    <p:extLst>
      <p:ext uri="{19B8F6BF-5375-455C-9EA6-DF929625EA0E}">
        <p15:presenceInfo xmlns:p15="http://schemas.microsoft.com/office/powerpoint/2012/main" userId="427c8938d241a3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8T17:57:56.400" idx="3">
    <p:pos x="10" y="10"/>
    <p:text>ouI OUI BAGUETTE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8T13:29:31.12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D63C5-4A6F-4E98-95E2-0C9DB2F16A45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FBFE4-FC14-4052-8A3D-55A60B47E5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66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Aide aux dimensionnement (dissipateurs &amp; transformateurs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GEII (Génie électrique informatique industriel)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projets sont relié a </a:t>
            </a:r>
            <a:r>
              <a:rPr lang="fr-FR"/>
              <a:t>une passerelle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44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Aide aux dimensionnements d’un transformateur à l’aide d’un capteur à effet hall ACS724 et Sa carte d’adaptation A4049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Effet hall: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L'effet Hall est un phénomène physique qui se produit dans les matériaux conducteurs lorsqu'ils sont soumis à un champ magnétique externe. L'effet Hall se manifeste par une différence de potentiel électrique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25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Tension min a </a:t>
            </a:r>
            <a:r>
              <a:rPr lang="fr-FR" dirty="0" err="1"/>
              <a:t>l’arduino</a:t>
            </a:r>
            <a:r>
              <a:rPr lang="fr-FR" dirty="0"/>
              <a:t> en vin </a:t>
            </a:r>
          </a:p>
          <a:p>
            <a:pPr marL="171450" indent="-171450">
              <a:buFontTx/>
              <a:buChar char="-"/>
            </a:pPr>
            <a:r>
              <a:rPr lang="fr-FR" dirty="0"/>
              <a:t>+7V min</a:t>
            </a:r>
          </a:p>
          <a:p>
            <a:pPr marL="171450" indent="-171450">
              <a:buFontTx/>
              <a:buChar char="-"/>
            </a:pPr>
            <a:r>
              <a:rPr lang="fr-FR" dirty="0"/>
              <a:t>+12V max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5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A4049  carte d’adaptation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1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81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67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22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04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097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09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961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538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43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58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72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50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23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77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87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17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64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F26E84-CA89-4AD7-87CD-7922CF1BC91B}" type="datetimeFigureOut">
              <a:rPr lang="fr-FR" smtClean="0"/>
              <a:t>27/05/2023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095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FDD61-4DA6-475E-3EBE-0D692B5F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999" y="-1277491"/>
            <a:ext cx="8001000" cy="2971801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bts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DDF07D-3123-AD86-4DB9-CA20CC467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EDD5AC-B379-8650-9A39-23933E51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00" y="1694310"/>
            <a:ext cx="5243457" cy="46088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2E8275-DB7A-6F0A-38BA-F45B16FE8194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553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6"/>
    </mc:Choice>
    <mc:Fallback xmlns="">
      <p:transition spd="slow" advTm="203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631911-B915-D7F5-D2CA-3B876836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02B834-0950-89B5-92E7-BE87A800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78" y="1306860"/>
            <a:ext cx="9970410" cy="50984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4A58ABD-E35B-5A79-FA81-3A4EDB043B0B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F06A08-0146-FB6D-5C1E-2C840D62F224}"/>
              </a:ext>
            </a:extLst>
          </p:cNvPr>
          <p:cNvSpPr/>
          <p:nvPr/>
        </p:nvSpPr>
        <p:spPr>
          <a:xfrm>
            <a:off x="2233075" y="3223491"/>
            <a:ext cx="1461470" cy="350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B8E662-C521-1C3F-158E-E692EEA1F3F2}"/>
              </a:ext>
            </a:extLst>
          </p:cNvPr>
          <p:cNvSpPr/>
          <p:nvPr/>
        </p:nvSpPr>
        <p:spPr>
          <a:xfrm>
            <a:off x="4362057" y="3223491"/>
            <a:ext cx="1461470" cy="3509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47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17935-1762-59D4-3B0A-EE0D6F1B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Mesures capteur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2DC734-C3CC-0A07-389D-94674CA7B1C5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11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CFB1356-22A7-AEC5-8723-CDFABB38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5131"/>
              </p:ext>
            </p:extLst>
          </p:nvPr>
        </p:nvGraphicFramePr>
        <p:xfrm>
          <a:off x="1010970" y="1532403"/>
          <a:ext cx="4818648" cy="984746"/>
        </p:xfrm>
        <a:graphic>
          <a:graphicData uri="http://schemas.openxmlformats.org/drawingml/2006/table">
            <a:tbl>
              <a:tblPr/>
              <a:tblGrid>
                <a:gridCol w="987823">
                  <a:extLst>
                    <a:ext uri="{9D8B030D-6E8A-4147-A177-3AD203B41FA5}">
                      <a16:colId xmlns:a16="http://schemas.microsoft.com/office/drawing/2014/main" val="1288379603"/>
                    </a:ext>
                  </a:extLst>
                </a:gridCol>
                <a:gridCol w="1068133">
                  <a:extLst>
                    <a:ext uri="{9D8B030D-6E8A-4147-A177-3AD203B41FA5}">
                      <a16:colId xmlns:a16="http://schemas.microsoft.com/office/drawing/2014/main" val="2159246344"/>
                    </a:ext>
                  </a:extLst>
                </a:gridCol>
                <a:gridCol w="1276942">
                  <a:extLst>
                    <a:ext uri="{9D8B030D-6E8A-4147-A177-3AD203B41FA5}">
                      <a16:colId xmlns:a16="http://schemas.microsoft.com/office/drawing/2014/main" val="522027770"/>
                    </a:ext>
                  </a:extLst>
                </a:gridCol>
                <a:gridCol w="738860">
                  <a:extLst>
                    <a:ext uri="{9D8B030D-6E8A-4147-A177-3AD203B41FA5}">
                      <a16:colId xmlns:a16="http://schemas.microsoft.com/office/drawing/2014/main" val="2438294748"/>
                    </a:ext>
                  </a:extLst>
                </a:gridCol>
                <a:gridCol w="746890">
                  <a:extLst>
                    <a:ext uri="{9D8B030D-6E8A-4147-A177-3AD203B41FA5}">
                      <a16:colId xmlns:a16="http://schemas.microsoft.com/office/drawing/2014/main" val="3064822404"/>
                    </a:ext>
                  </a:extLst>
                </a:gridCol>
              </a:tblGrid>
              <a:tr h="708537"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Nombre ampoules 2W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>
                          <a:effectLst/>
                        </a:rPr>
                        <a:t>Nombre ampoule(s) 10W</a:t>
                      </a:r>
                      <a:endParaRPr lang="fr-FR" sz="1300">
                        <a:effectLst/>
                      </a:endParaRP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Calcul intensité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Courant (A)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Tension (V)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91142"/>
                  </a:ext>
                </a:extLst>
              </a:tr>
              <a:tr h="276209"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1,84A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1,90A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2,57V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226206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3D38755-3CD8-2828-2DF1-A348C00CF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53114"/>
              </p:ext>
            </p:extLst>
          </p:nvPr>
        </p:nvGraphicFramePr>
        <p:xfrm>
          <a:off x="6282932" y="1532403"/>
          <a:ext cx="4818643" cy="960595"/>
        </p:xfrm>
        <a:graphic>
          <a:graphicData uri="http://schemas.openxmlformats.org/drawingml/2006/table">
            <a:tbl>
              <a:tblPr/>
              <a:tblGrid>
                <a:gridCol w="987821">
                  <a:extLst>
                    <a:ext uri="{9D8B030D-6E8A-4147-A177-3AD203B41FA5}">
                      <a16:colId xmlns:a16="http://schemas.microsoft.com/office/drawing/2014/main" val="2518138947"/>
                    </a:ext>
                  </a:extLst>
                </a:gridCol>
                <a:gridCol w="1068132">
                  <a:extLst>
                    <a:ext uri="{9D8B030D-6E8A-4147-A177-3AD203B41FA5}">
                      <a16:colId xmlns:a16="http://schemas.microsoft.com/office/drawing/2014/main" val="463155727"/>
                    </a:ext>
                  </a:extLst>
                </a:gridCol>
                <a:gridCol w="1276941">
                  <a:extLst>
                    <a:ext uri="{9D8B030D-6E8A-4147-A177-3AD203B41FA5}">
                      <a16:colId xmlns:a16="http://schemas.microsoft.com/office/drawing/2014/main" val="3268686512"/>
                    </a:ext>
                  </a:extLst>
                </a:gridCol>
                <a:gridCol w="738859">
                  <a:extLst>
                    <a:ext uri="{9D8B030D-6E8A-4147-A177-3AD203B41FA5}">
                      <a16:colId xmlns:a16="http://schemas.microsoft.com/office/drawing/2014/main" val="2205853860"/>
                    </a:ext>
                  </a:extLst>
                </a:gridCol>
                <a:gridCol w="746890">
                  <a:extLst>
                    <a:ext uri="{9D8B030D-6E8A-4147-A177-3AD203B41FA5}">
                      <a16:colId xmlns:a16="http://schemas.microsoft.com/office/drawing/2014/main" val="3090538089"/>
                    </a:ext>
                  </a:extLst>
                </a:gridCol>
              </a:tblGrid>
              <a:tr h="684386"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Nombre ampoule(s) 2W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>
                          <a:effectLst/>
                        </a:rPr>
                        <a:t>Nombre ampoule(s) 10W</a:t>
                      </a:r>
                      <a:endParaRPr lang="fr-FR" sz="1300">
                        <a:effectLst/>
                      </a:endParaRP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Calcul intensité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Courant (A)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Tension (V)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22573"/>
                  </a:ext>
                </a:extLst>
              </a:tr>
              <a:tr h="276209"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3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2,32A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2,39A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2,59V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586191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C964A531-A681-538E-59F4-001B5830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70" y="2621924"/>
            <a:ext cx="4818648" cy="3657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FC7522-C090-10F4-0D54-7FCE5C25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1" y="2607640"/>
            <a:ext cx="4818643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404BA-176C-41B7-18B7-410F1817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structurel: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52112F-454E-53C4-B020-2D4FB41A3058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A8F51F-821D-E5F5-9DAD-4878E96AC9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4" y="1289472"/>
            <a:ext cx="11040015" cy="524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89E0F2-E509-ECC0-F4D5-09E4874F7BDB}"/>
              </a:ext>
            </a:extLst>
          </p:cNvPr>
          <p:cNvSpPr/>
          <p:nvPr/>
        </p:nvSpPr>
        <p:spPr>
          <a:xfrm>
            <a:off x="4147127" y="1289472"/>
            <a:ext cx="1682173" cy="33015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Enter ISIS [CS Open CourseWare]">
            <a:extLst>
              <a:ext uri="{FF2B5EF4-FFF2-40B4-BE49-F238E27FC236}">
                <a16:creationId xmlns:a16="http://schemas.microsoft.com/office/drawing/2014/main" id="{5E083758-A12B-8962-B718-4CE1A209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" y="5779675"/>
            <a:ext cx="751427" cy="7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2ECC1-8880-F5E2-0725-47F20D70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A4049 &amp; ACS724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E9878D9-15B7-4822-5A00-5859EDCF0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1897" y="2400169"/>
            <a:ext cx="3082674" cy="2614109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98D9777-70C0-E778-1D8E-01E47F458473}"/>
              </a:ext>
            </a:extLst>
          </p:cNvPr>
          <p:cNvSpPr txBox="1"/>
          <p:nvPr/>
        </p:nvSpPr>
        <p:spPr>
          <a:xfrm>
            <a:off x="10452678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13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B2E48B-061B-88BD-764B-D17F3B356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29" y="2052918"/>
            <a:ext cx="3457575" cy="3457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A08628-654C-07CC-6A04-5CBEF6E88C4B}"/>
              </a:ext>
            </a:extLst>
          </p:cNvPr>
          <p:cNvSpPr/>
          <p:nvPr/>
        </p:nvSpPr>
        <p:spPr>
          <a:xfrm>
            <a:off x="3435928" y="3210637"/>
            <a:ext cx="766618" cy="763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71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F2AA-3BAB-9307-5599-D09A294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Caractéristiques: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998B9D0-AEAE-5107-C604-C4007A9D0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99" y="2339990"/>
            <a:ext cx="8694252" cy="2664763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1F953B8-584C-6230-ABAE-C379C259F56B}"/>
              </a:ext>
            </a:extLst>
          </p:cNvPr>
          <p:cNvSpPr txBox="1"/>
          <p:nvPr/>
        </p:nvSpPr>
        <p:spPr>
          <a:xfrm>
            <a:off x="10452678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909662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404BA-176C-41B7-18B7-410F1817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structurel: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52112F-454E-53C4-B020-2D4FB41A3058}"/>
              </a:ext>
            </a:extLst>
          </p:cNvPr>
          <p:cNvSpPr txBox="1"/>
          <p:nvPr/>
        </p:nvSpPr>
        <p:spPr>
          <a:xfrm>
            <a:off x="10476799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A8F51F-821D-E5F5-9DAD-4878E96AC9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4" y="1289472"/>
            <a:ext cx="11040015" cy="524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DC8899-85F1-2575-7EF3-DB50835EEBF6}"/>
              </a:ext>
            </a:extLst>
          </p:cNvPr>
          <p:cNvSpPr/>
          <p:nvPr/>
        </p:nvSpPr>
        <p:spPr>
          <a:xfrm>
            <a:off x="505875" y="1289472"/>
            <a:ext cx="2542126" cy="3301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89E0F2-E509-ECC0-F4D5-09E4874F7BDB}"/>
              </a:ext>
            </a:extLst>
          </p:cNvPr>
          <p:cNvSpPr/>
          <p:nvPr/>
        </p:nvSpPr>
        <p:spPr>
          <a:xfrm>
            <a:off x="3114676" y="1289472"/>
            <a:ext cx="1069398" cy="33015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2A6F1-70FB-5413-8164-934C84343D44}"/>
              </a:ext>
            </a:extLst>
          </p:cNvPr>
          <p:cNvSpPr/>
          <p:nvPr/>
        </p:nvSpPr>
        <p:spPr>
          <a:xfrm>
            <a:off x="5895974" y="1289472"/>
            <a:ext cx="5649915" cy="26919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43382-A1A6-5310-2AFB-66801E4E825B}"/>
              </a:ext>
            </a:extLst>
          </p:cNvPr>
          <p:cNvSpPr/>
          <p:nvPr/>
        </p:nvSpPr>
        <p:spPr>
          <a:xfrm>
            <a:off x="6638925" y="4048125"/>
            <a:ext cx="4200525" cy="24829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Enter ISIS [CS Open CourseWare]">
            <a:extLst>
              <a:ext uri="{FF2B5EF4-FFF2-40B4-BE49-F238E27FC236}">
                <a16:creationId xmlns:a16="http://schemas.microsoft.com/office/drawing/2014/main" id="{5E083758-A12B-8962-B718-4CE1A209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" y="5779675"/>
            <a:ext cx="751427" cy="7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9818-F7D9-14AA-25CE-6B270BE3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6" y="478276"/>
            <a:ext cx="9404723" cy="1400530"/>
          </a:xfrm>
        </p:spPr>
        <p:txBody>
          <a:bodyPr/>
          <a:lstStyle/>
          <a:p>
            <a:r>
              <a:rPr lang="fr-FR" dirty="0"/>
              <a:t>Schéma structurel: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9DF8388-4C01-9D89-1E9F-F67FBA27B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08" y="2256056"/>
            <a:ext cx="11291984" cy="337899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3BAD238-AD5F-639E-371B-94AE70F1783D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C52B3-FC30-7463-0C1D-A628848B352D}"/>
              </a:ext>
            </a:extLst>
          </p:cNvPr>
          <p:cNvSpPr/>
          <p:nvPr/>
        </p:nvSpPr>
        <p:spPr>
          <a:xfrm>
            <a:off x="450008" y="2294764"/>
            <a:ext cx="2542126" cy="2963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0D023-40B0-D62B-2E8B-97C0DD2BC69B}"/>
              </a:ext>
            </a:extLst>
          </p:cNvPr>
          <p:cNvSpPr/>
          <p:nvPr/>
        </p:nvSpPr>
        <p:spPr>
          <a:xfrm>
            <a:off x="2992133" y="2256056"/>
            <a:ext cx="1819275" cy="33789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577C8-F404-A319-131D-6AC41763E36B}"/>
              </a:ext>
            </a:extLst>
          </p:cNvPr>
          <p:cNvSpPr/>
          <p:nvPr/>
        </p:nvSpPr>
        <p:spPr>
          <a:xfrm>
            <a:off x="4812692" y="2256056"/>
            <a:ext cx="3359758" cy="25254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Enter ISIS [CS Open CourseWare]">
            <a:extLst>
              <a:ext uri="{FF2B5EF4-FFF2-40B4-BE49-F238E27FC236}">
                <a16:creationId xmlns:a16="http://schemas.microsoft.com/office/drawing/2014/main" id="{49E30EBD-5F68-926C-73C4-807E4A8A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044" y="4883623"/>
            <a:ext cx="751427" cy="7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E3869-0B55-83BC-C033-45E4873D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Implantation: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E5931F-1EB6-3876-E41A-ED0BDA788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87" y="1410676"/>
            <a:ext cx="7668038" cy="5136721"/>
          </a:xfrm>
        </p:spPr>
      </p:pic>
      <p:pic>
        <p:nvPicPr>
          <p:cNvPr id="4098" name="Picture 2" descr="Qué es Proteus? - ProyectoSonometro">
            <a:extLst>
              <a:ext uri="{FF2B5EF4-FFF2-40B4-BE49-F238E27FC236}">
                <a16:creationId xmlns:a16="http://schemas.microsoft.com/office/drawing/2014/main" id="{5F79D083-CDF1-98C1-3542-9B7EBD50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399"/>
            <a:ext cx="697208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032D2B-A1E4-BE7D-EAFF-EF1FA3ACB8BD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75859B-9127-3EC8-0FCC-E1752C0668C9}"/>
              </a:ext>
            </a:extLst>
          </p:cNvPr>
          <p:cNvSpPr/>
          <p:nvPr/>
        </p:nvSpPr>
        <p:spPr>
          <a:xfrm>
            <a:off x="2181224" y="3638550"/>
            <a:ext cx="1628775" cy="214060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C95F4-6551-40D5-E19C-F0E75CB2BFFF}"/>
              </a:ext>
            </a:extLst>
          </p:cNvPr>
          <p:cNvSpPr/>
          <p:nvPr/>
        </p:nvSpPr>
        <p:spPr>
          <a:xfrm>
            <a:off x="3934647" y="4057649"/>
            <a:ext cx="961203" cy="17881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04820-8DF8-9531-63C1-A3EF96696842}"/>
              </a:ext>
            </a:extLst>
          </p:cNvPr>
          <p:cNvSpPr/>
          <p:nvPr/>
        </p:nvSpPr>
        <p:spPr>
          <a:xfrm>
            <a:off x="8078022" y="5447323"/>
            <a:ext cx="961203" cy="94843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FFD66A-7827-A72E-F085-5CBF3587FFC9}"/>
              </a:ext>
            </a:extLst>
          </p:cNvPr>
          <p:cNvSpPr/>
          <p:nvPr/>
        </p:nvSpPr>
        <p:spPr>
          <a:xfrm>
            <a:off x="2847975" y="3086099"/>
            <a:ext cx="638176" cy="4356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4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DF2FA-2288-F49A-EA05-E1381857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Organigramme: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D1772E-B783-FDFC-B475-6626EB69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BDCBB-DFB6-E81D-B25A-A4C97C0F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6" y="1229123"/>
            <a:ext cx="6535842" cy="54574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DA4E9-5A33-8B53-9429-92B027B93129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222E8E-EFFD-F364-69F0-E72CF1F09252}"/>
              </a:ext>
            </a:extLst>
          </p:cNvPr>
          <p:cNvSpPr/>
          <p:nvPr/>
        </p:nvSpPr>
        <p:spPr>
          <a:xfrm>
            <a:off x="7996566" y="2908831"/>
            <a:ext cx="934998" cy="465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05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CF7B4-E753-D409-606C-3DC5847A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Code: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1632B1E-F936-B9A7-CFE1-06CF9E6DB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625" y="226359"/>
            <a:ext cx="7553325" cy="6405282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842CE8A-B7DB-9F66-05B6-7B1FB4CB6FDB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D5F0DB-DB3C-8612-B499-DB831C83FAC6}"/>
              </a:ext>
            </a:extLst>
          </p:cNvPr>
          <p:cNvSpPr/>
          <p:nvPr/>
        </p:nvSpPr>
        <p:spPr>
          <a:xfrm>
            <a:off x="2806346" y="633691"/>
            <a:ext cx="7159690" cy="733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0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92E9B-AD14-C455-072C-D5A3371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un meilleur suivi du projet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672B89-2F0A-3DC8-6746-252A76638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11" y="1435692"/>
            <a:ext cx="2886478" cy="289600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D1039E-7FF3-A5D2-4531-A83030096BBF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080125-802F-0972-7B73-E5B1EABC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09" y="1435692"/>
            <a:ext cx="6772604" cy="48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7"/>
    </mc:Choice>
    <mc:Fallback xmlns="">
      <p:transition spd="slow" advTm="135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03BBD-65E4-3C10-31AF-C515EFF6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Boitier: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6C4283B-0011-491E-9307-108BE3E70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764879"/>
              </p:ext>
            </p:extLst>
          </p:nvPr>
        </p:nvGraphicFramePr>
        <p:xfrm>
          <a:off x="1693863" y="1675924"/>
          <a:ext cx="8947150" cy="701040"/>
        </p:xfrm>
        <a:graphic>
          <a:graphicData uri="http://schemas.openxmlformats.org/drawingml/2006/table">
            <a:tbl>
              <a:tblPr/>
              <a:tblGrid>
                <a:gridCol w="4473575">
                  <a:extLst>
                    <a:ext uri="{9D8B030D-6E8A-4147-A177-3AD203B41FA5}">
                      <a16:colId xmlns:a16="http://schemas.microsoft.com/office/drawing/2014/main" val="1326678197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9542329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fr-FR">
                          <a:effectLst/>
                        </a:rPr>
                        <a:t>Largeur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>
                          <a:effectLst/>
                        </a:rPr>
                        <a:t>Longueur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363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fr-FR">
                          <a:effectLst/>
                        </a:rPr>
                        <a:t>9,7cm (97mm)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effectLst/>
                        </a:rPr>
                        <a:t>14,5cm (145mm)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28892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A5A689B7-3D3B-7EE5-1AFF-09A9B8962354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64E862-0A46-532E-7019-3A9E66C2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28" y="2491679"/>
            <a:ext cx="472474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3F6DC-2EC7-9FBE-38AA-A9C31FD9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depuis fusion360: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39D15-B99E-F97E-AD0E-BAC21FA8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5" y="1266825"/>
            <a:ext cx="4660026" cy="3105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437066-5B7A-3EE7-71DB-8C37D1A4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61" y="1266825"/>
            <a:ext cx="4001051" cy="3105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1C2C5B-07BE-6FE5-1CAB-5FDC2583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635" y="4003904"/>
            <a:ext cx="4660026" cy="28540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472E56-E81D-D729-553F-16202062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662" y="3873406"/>
            <a:ext cx="4001050" cy="29845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5CF1BFF-894E-C2B9-BCEC-6FC350597192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27098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31C40-E61E-4791-4651-AC8A9DD2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Impression 3D: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50C13-AC40-FF42-5D10-A9A9962B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FB04A5-961A-7ED2-3D3F-88193E63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67" y="2425132"/>
            <a:ext cx="5165680" cy="28030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42D62E-C530-2884-ACFD-0B0E575FF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755" y="2425132"/>
            <a:ext cx="5905658" cy="28030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616EC1-59BB-F71E-F724-6111234E3A75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60194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20212-CB6F-D9A2-C7AB-E3DB3BE5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461D3C-04C8-D5D0-6A6B-2E8EBB9CF1CA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23</a:t>
            </a:r>
          </a:p>
        </p:txBody>
      </p:sp>
      <p:pic>
        <p:nvPicPr>
          <p:cNvPr id="8194" name="Picture 2" descr="Electrical Explosion GIFs | Tenor">
            <a:extLst>
              <a:ext uri="{FF2B5EF4-FFF2-40B4-BE49-F238E27FC236}">
                <a16:creationId xmlns:a16="http://schemas.microsoft.com/office/drawing/2014/main" id="{7EA71BCA-35CF-42D4-CB78-4A9C02E0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1" y="2264325"/>
            <a:ext cx="3457220" cy="345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8C63FA9-284E-128B-BC65-F8EA75055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83523" y="776473"/>
            <a:ext cx="4824693" cy="64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1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92F8D-0214-D1AF-A674-8156BF8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00293"/>
            <a:ext cx="9404723" cy="1400530"/>
          </a:xfrm>
        </p:spPr>
        <p:txBody>
          <a:bodyPr/>
          <a:lstStyle/>
          <a:p>
            <a:r>
              <a:rPr lang="fr-FR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3120A-E7FD-8972-449C-5D2995D91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66826"/>
            <a:ext cx="10622824" cy="4981574"/>
          </a:xfrm>
        </p:spPr>
        <p:txBody>
          <a:bodyPr>
            <a:normAutofit/>
          </a:bodyPr>
          <a:lstStyle/>
          <a:p>
            <a:pPr algn="l" rtl="0"/>
            <a:r>
              <a:rPr lang="fr-FR" sz="1800" b="1" i="0" u="sng" dirty="0">
                <a:effectLst/>
              </a:rPr>
              <a:t>Sous projet :</a:t>
            </a:r>
            <a:br>
              <a:rPr lang="fr-FR" i="0" dirty="0">
                <a:effectLst/>
              </a:rPr>
            </a:br>
            <a:endParaRPr lang="fr-FR" i="0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Présentation projet &amp; sous projets</a:t>
            </a:r>
            <a:endParaRPr lang="fr-FR" b="0" u="none" strike="noStrike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La mise en œuvre du projet</a:t>
            </a:r>
            <a:endParaRPr lang="fr-FR" b="0" u="none" strike="noStrike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(phase de test et problèmes rencontrés, mesures)</a:t>
            </a:r>
            <a:br>
              <a:rPr lang="fr-FR" b="0" u="none" strike="noStrike" dirty="0">
                <a:effectLst/>
              </a:rPr>
            </a:br>
            <a:endParaRPr lang="fr-FR" b="0" u="none" strike="noStrike" dirty="0">
              <a:effectLst/>
            </a:endParaRPr>
          </a:p>
          <a:p>
            <a:pPr algn="l" rtl="0"/>
            <a:r>
              <a:rPr lang="fr-FR" sz="1800" b="1" i="0" u="sng" dirty="0">
                <a:effectLst/>
              </a:rPr>
              <a:t>Conception :</a:t>
            </a:r>
            <a:br>
              <a:rPr lang="fr-FR" i="0" dirty="0">
                <a:effectLst/>
              </a:rPr>
            </a:br>
            <a:endParaRPr lang="fr-FR" i="0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Schéma structurel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2000" i="1" dirty="0">
                <a:effectLst/>
              </a:rPr>
              <a:t>A4049 et ACS724 (capteur courant à effet hall)</a:t>
            </a:r>
            <a:endParaRPr lang="fr-FR" b="0" u="none" strike="noStrike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dirty="0"/>
              <a:t>Schéma Implantation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Étude du programme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Boîtier 3D</a:t>
            </a:r>
            <a:endParaRPr lang="fr-FR" b="0" u="none" strike="noStrike" dirty="0">
              <a:effectLst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6ACFAD-3538-978B-9B6D-67DD65193EE7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55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30"/>
    </mc:Choice>
    <mc:Fallback xmlns="">
      <p:transition spd="slow" advTm="481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F5B71-C3D3-1209-4B85-62176BC8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globale: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C8DE31-B0C9-C1F0-1B36-64F66480C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9704" y="2069118"/>
            <a:ext cx="5465944" cy="410308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18976D-BDDC-F889-36B5-C52C6D03348C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97FDF1-83ED-9BE5-80EA-6D5CFD7FB6FE}"/>
              </a:ext>
            </a:extLst>
          </p:cNvPr>
          <p:cNvSpPr txBox="1"/>
          <p:nvPr/>
        </p:nvSpPr>
        <p:spPr>
          <a:xfrm>
            <a:off x="12353925" y="2152650"/>
            <a:ext cx="14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8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95"/>
    </mc:Choice>
    <mc:Fallback xmlns="">
      <p:transition spd="slow" advTm="299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D6471-8171-C53A-81DD-1457B0AB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Sous projets: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2EA6CA-7C6B-289C-A5F1-53D208E772E6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8D7501-2A84-277D-C533-D157DDB4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29" y="1853248"/>
            <a:ext cx="7618270" cy="40332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7D056A-6A73-E931-EE80-9D2C6A50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29" y="1879605"/>
            <a:ext cx="7380145" cy="39804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8F28E0-E243-5C15-AB5A-CBCC9592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559" y="1874082"/>
            <a:ext cx="7230484" cy="39915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F5041F-DE67-AFD8-5AA5-B29FBE2D7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700" y="1879785"/>
            <a:ext cx="7135590" cy="40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DD15BF-A169-CC42-DC5D-9A4B8DAF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œuvre: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B76C813-9E4D-436A-6392-244EF256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208" y="1853248"/>
            <a:ext cx="3076767" cy="3332277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648B48-C11B-B364-94E1-58F535B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694" y="2052918"/>
            <a:ext cx="3587376" cy="26905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7FA731-D8D1-C45D-7BE4-2DB2B009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" y="1943100"/>
            <a:ext cx="2900363" cy="36677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1100C10-30FF-19B1-6BFA-98356A32A41E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7695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01E26-F0C2-D1A8-3A82-B528A805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rencontré 1: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1AF518-1AD6-C547-6A55-EC579903CB41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08C0C0B-F9D4-B146-3E05-45B36697530B}"/>
              </a:ext>
            </a:extLst>
          </p:cNvPr>
          <p:cNvSpPr txBox="1"/>
          <p:nvPr/>
        </p:nvSpPr>
        <p:spPr>
          <a:xfrm>
            <a:off x="1103312" y="640528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*Ceci est un des problèmes rencontrés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16CD3C-90E5-7D62-9CD7-706341EE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1514187"/>
            <a:ext cx="5994400" cy="4495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F234AA7-F8C9-9162-40D4-C6F6F902EDD8}"/>
              </a:ext>
            </a:extLst>
          </p:cNvPr>
          <p:cNvSpPr/>
          <p:nvPr/>
        </p:nvSpPr>
        <p:spPr>
          <a:xfrm>
            <a:off x="4387273" y="3836488"/>
            <a:ext cx="1570182" cy="1320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2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E179B-5E69-0A59-8AAE-60597FF5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rencontré 2: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C3DB340-B0F1-4F07-B25D-1C8ED42A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3" y="1385888"/>
            <a:ext cx="3528097" cy="470413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57F4F36-12DF-7781-DBF4-66AE12368D11}"/>
              </a:ext>
            </a:extLst>
          </p:cNvPr>
          <p:cNvSpPr txBox="1"/>
          <p:nvPr/>
        </p:nvSpPr>
        <p:spPr>
          <a:xfrm>
            <a:off x="10530250" y="514635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D3ECA3-015F-0F2B-6488-6FD8F48F1B82}"/>
              </a:ext>
            </a:extLst>
          </p:cNvPr>
          <p:cNvSpPr txBox="1"/>
          <p:nvPr/>
        </p:nvSpPr>
        <p:spPr>
          <a:xfrm>
            <a:off x="1103312" y="640528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*Ceci est un des problèmes rencontrés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B76320-C2F3-9B22-7360-7B40C3A88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2062" y="1043590"/>
            <a:ext cx="4041545" cy="53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9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73024-75F6-CB70-8842-736D0987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Mesures: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C6D926F2-EA0C-A6CB-B12E-2ED7019A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879" y="2652993"/>
            <a:ext cx="1781175" cy="2219325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14BF362-078C-7E9B-B0B4-6991D5E12CA7}"/>
              </a:ext>
            </a:extLst>
          </p:cNvPr>
          <p:cNvSpPr txBox="1"/>
          <p:nvPr/>
        </p:nvSpPr>
        <p:spPr>
          <a:xfrm>
            <a:off x="10550814" y="45271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07D066-B99A-0029-0702-36F43F02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9" y="2652993"/>
            <a:ext cx="4800600" cy="2209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19A6C7-F35D-EABE-043C-6793F1F0FF5F}"/>
              </a:ext>
            </a:extLst>
          </p:cNvPr>
          <p:cNvSpPr txBox="1"/>
          <p:nvPr/>
        </p:nvSpPr>
        <p:spPr>
          <a:xfrm>
            <a:off x="445117" y="22836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EFED31B-E52C-7C32-3341-466D97A56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19" y="2652993"/>
            <a:ext cx="2095500" cy="14859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7555630-9D17-8655-056B-689EF8F7E10C}"/>
              </a:ext>
            </a:extLst>
          </p:cNvPr>
          <p:cNvSpPr txBox="1"/>
          <p:nvPr/>
        </p:nvSpPr>
        <p:spPr>
          <a:xfrm>
            <a:off x="5445387" y="233757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4429F9-688E-F745-9468-830B3812149B}"/>
              </a:ext>
            </a:extLst>
          </p:cNvPr>
          <p:cNvSpPr txBox="1"/>
          <p:nvPr/>
        </p:nvSpPr>
        <p:spPr>
          <a:xfrm>
            <a:off x="7709347" y="23554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8B8EEAA-FF93-68A1-BC50-22B9F5829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514" y="2652993"/>
            <a:ext cx="1857375" cy="219075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FF75F84-ADD7-5B2C-3321-2396B0E917A9}"/>
              </a:ext>
            </a:extLst>
          </p:cNvPr>
          <p:cNvSpPr txBox="1"/>
          <p:nvPr/>
        </p:nvSpPr>
        <p:spPr>
          <a:xfrm>
            <a:off x="9658982" y="233757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487B0-1122-2036-44F1-908234E74A92}"/>
              </a:ext>
            </a:extLst>
          </p:cNvPr>
          <p:cNvSpPr/>
          <p:nvPr/>
        </p:nvSpPr>
        <p:spPr>
          <a:xfrm>
            <a:off x="505859" y="2652993"/>
            <a:ext cx="4800600" cy="2190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4EAD8-CA88-A941-EE90-6F74978E2867}"/>
              </a:ext>
            </a:extLst>
          </p:cNvPr>
          <p:cNvSpPr/>
          <p:nvPr/>
        </p:nvSpPr>
        <p:spPr>
          <a:xfrm>
            <a:off x="5474919" y="2652993"/>
            <a:ext cx="2095500" cy="1485900"/>
          </a:xfrm>
          <a:prstGeom prst="rect">
            <a:avLst/>
          </a:prstGeom>
          <a:noFill/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87A85-BC3B-2DA6-23BD-A0379ED10221}"/>
              </a:ext>
            </a:extLst>
          </p:cNvPr>
          <p:cNvSpPr/>
          <p:nvPr/>
        </p:nvSpPr>
        <p:spPr>
          <a:xfrm>
            <a:off x="7756205" y="2652993"/>
            <a:ext cx="1781175" cy="1480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98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472</TotalTime>
  <Words>314</Words>
  <Application>Microsoft Office PowerPoint</Application>
  <PresentationFormat>Grand écran</PresentationFormat>
  <Paragraphs>100</Paragraphs>
  <Slides>23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Söhne</vt:lpstr>
      <vt:lpstr>Wingdings 3</vt:lpstr>
      <vt:lpstr>Ion</vt:lpstr>
      <vt:lpstr>Projet bts</vt:lpstr>
      <vt:lpstr>Pour un meilleur suivi du projet</vt:lpstr>
      <vt:lpstr>Sommaire:</vt:lpstr>
      <vt:lpstr>Projet globale:</vt:lpstr>
      <vt:lpstr>Sous projets:</vt:lpstr>
      <vt:lpstr>Mise en œuvre:</vt:lpstr>
      <vt:lpstr>Problème rencontré 1:</vt:lpstr>
      <vt:lpstr>Problème rencontré 2:</vt:lpstr>
      <vt:lpstr>Mesures:</vt:lpstr>
      <vt:lpstr>Présentation PowerPoint</vt:lpstr>
      <vt:lpstr>Mesures capteur</vt:lpstr>
      <vt:lpstr>Schéma structurel:</vt:lpstr>
      <vt:lpstr>A4049 &amp; ACS724</vt:lpstr>
      <vt:lpstr>Caractéristiques:</vt:lpstr>
      <vt:lpstr>Schéma structurel:</vt:lpstr>
      <vt:lpstr>Schéma structurel:</vt:lpstr>
      <vt:lpstr>Schéma Implantation:</vt:lpstr>
      <vt:lpstr>Organigramme:</vt:lpstr>
      <vt:lpstr>Code:</vt:lpstr>
      <vt:lpstr>Boitier:</vt:lpstr>
      <vt:lpstr>Vue depuis fusion360:</vt:lpstr>
      <vt:lpstr>Impression 3D: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</dc:title>
  <dc:creator>antonin</dc:creator>
  <cp:lastModifiedBy>antonin barreau</cp:lastModifiedBy>
  <cp:revision>9</cp:revision>
  <dcterms:created xsi:type="dcterms:W3CDTF">2023-05-08T11:04:21Z</dcterms:created>
  <dcterms:modified xsi:type="dcterms:W3CDTF">2023-05-27T09:51:21Z</dcterms:modified>
</cp:coreProperties>
</file>